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72" r:id="rId13"/>
    <p:sldId id="273" r:id="rId14"/>
    <p:sldId id="269" r:id="rId15"/>
    <p:sldId id="264" r:id="rId16"/>
    <p:sldId id="265" r:id="rId17"/>
    <p:sldId id="266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Анатольеви" initials="АА" lastIdx="1" clrIdx="0">
    <p:extLst>
      <p:ext uri="{19B8F6BF-5375-455C-9EA6-DF929625EA0E}">
        <p15:presenceInfo xmlns:p15="http://schemas.microsoft.com/office/powerpoint/2012/main" userId="Александр Анатольев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3T15:42:12.860" idx="1">
    <p:pos x="7363" y="131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1519-6FB5-4DC7-BE4F-0DC344F657E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5BA78-270C-4B6E-98ED-92FD9A9D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1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7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35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45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62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8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76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1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9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9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2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4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5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0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0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0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403-1668-48A1-AB8B-8929F84C38B8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133B2F-1A19-445D-8D86-E85C98DB3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0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406650" y="503815"/>
            <a:ext cx="7650163" cy="410845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dirty="0"/>
              <a:t>Федеральное государственное бюджетное образовательное учреждение высшего образования "Поволжский государственный университет физической культуры, спорта и туризма"</a:t>
            </a:r>
            <a:r>
              <a:rPr lang="ru-RU" altLang="en-US" sz="2400" dirty="0">
                <a:latin typeface="Times New Roman" panose="02020603050405020304" pitchFamily="18" charset="0"/>
              </a:rPr>
              <a:t/>
            </a:r>
            <a:br>
              <a:rPr lang="ru-RU" altLang="en-US" sz="2400" dirty="0">
                <a:latin typeface="Times New Roman" panose="02020603050405020304" pitchFamily="18" charset="0"/>
              </a:rPr>
            </a:br>
            <a:r>
              <a:rPr lang="ru-RU" altLang="en-US" sz="2400" dirty="0">
                <a:latin typeface="Times New Roman" panose="02020603050405020304" pitchFamily="18" charset="0"/>
              </a:rPr>
              <a:t/>
            </a:r>
            <a:br>
              <a:rPr lang="ru-RU" altLang="en-US" sz="2400" dirty="0">
                <a:latin typeface="Times New Roman" panose="02020603050405020304" pitchFamily="18" charset="0"/>
              </a:rPr>
            </a:br>
            <a:r>
              <a:rPr lang="ru-RU" altLang="en-US" sz="2400" dirty="0">
                <a:latin typeface="Times New Roman" panose="02020603050405020304" pitchFamily="18" charset="0"/>
              </a:rPr>
              <a:t/>
            </a:r>
            <a:br>
              <a:rPr lang="ru-RU" altLang="en-US" sz="2400" dirty="0">
                <a:latin typeface="Times New Roman" panose="02020603050405020304" pitchFamily="18" charset="0"/>
              </a:rPr>
            </a:br>
            <a:r>
              <a:rPr lang="ru-RU" sz="3600" dirty="0"/>
              <a:t>Теоретические основы проблемы адаптации в образовательной деятельности</a:t>
            </a:r>
            <a:endParaRPr lang="ru-RU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1639" y="5300663"/>
            <a:ext cx="7115174" cy="1168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Составитель: к.м.н. –  Максимов Игорь Леонидович</a:t>
            </a:r>
          </a:p>
          <a:p>
            <a:pPr algn="ctr">
              <a:defRPr/>
            </a:pPr>
            <a:endParaRPr lang="ru-RU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Казань</a:t>
            </a:r>
            <a:r>
              <a:rPr lang="ru-RU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20693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816" y="291601"/>
            <a:ext cx="8911687" cy="1280890"/>
          </a:xfrm>
        </p:spPr>
        <p:txBody>
          <a:bodyPr/>
          <a:lstStyle/>
          <a:p>
            <a:r>
              <a:rPr lang="ru-RU" b="1" dirty="0" smtClean="0"/>
              <a:t>Стадии адаптации в новой образовательной среде: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236" y="1572491"/>
            <a:ext cx="11508510" cy="377762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400" b="1" dirty="0" smtClean="0"/>
              <a:t>Начальная </a:t>
            </a:r>
            <a:r>
              <a:rPr lang="ru-RU" sz="2400" b="1" dirty="0"/>
              <a:t>стадия</a:t>
            </a:r>
            <a:r>
              <a:rPr lang="ru-RU" sz="2400" dirty="0"/>
              <a:t>, когда индивид или группа осознают, как они должны вести себя в новой для них социальной среде, но еще не готовы признать и принять систему ценностей новой среды вуза и стремятся придерживаться прежней системы ценностей;</a:t>
            </a:r>
          </a:p>
          <a:p>
            <a:pPr>
              <a:buFont typeface="+mj-lt"/>
              <a:buAutoNum type="arabicPeriod"/>
            </a:pPr>
            <a:r>
              <a:rPr lang="ru-RU" sz="2400" b="1" dirty="0" smtClean="0"/>
              <a:t>Стадия </a:t>
            </a:r>
            <a:r>
              <a:rPr lang="ru-RU" sz="2400" b="1" dirty="0"/>
              <a:t>терпимости</a:t>
            </a:r>
            <a:r>
              <a:rPr lang="ru-RU" sz="2400" dirty="0"/>
              <a:t>, когда индивид, группа и новая среда проявляют взаимную терпимость к системам ценностей и образцам поведения друг друга;</a:t>
            </a:r>
          </a:p>
          <a:p>
            <a:pPr>
              <a:buFont typeface="+mj-lt"/>
              <a:buAutoNum type="arabicPeriod"/>
            </a:pPr>
            <a:r>
              <a:rPr lang="ru-RU" sz="2400" b="1" dirty="0" smtClean="0"/>
              <a:t>Аккомодация</a:t>
            </a:r>
            <a:r>
              <a:rPr lang="ru-RU" sz="2400" dirty="0"/>
              <a:t>, т.е. признание и принятие индивидом основных элементов системы ценностей новой среды при одновременном признании некоторых ценностей индивида, группы новой социокультурной средой;</a:t>
            </a:r>
          </a:p>
          <a:p>
            <a:pPr>
              <a:buFont typeface="+mj-lt"/>
              <a:buAutoNum type="arabicPeriod"/>
            </a:pPr>
            <a:r>
              <a:rPr lang="ru-RU" sz="2400" b="1" dirty="0" smtClean="0"/>
              <a:t>Ассимиляция</a:t>
            </a:r>
            <a:r>
              <a:rPr lang="ru-RU" sz="2400" dirty="0"/>
              <a:t>, т.е. полное совпадение систем ценностей индивида, группы и среды.</a:t>
            </a:r>
          </a:p>
        </p:txBody>
      </p:sp>
    </p:spTree>
    <p:extLst>
      <p:ext uri="{BB962C8B-B14F-4D97-AF65-F5344CB8AC3E}">
        <p14:creationId xmlns:p14="http://schemas.microsoft.com/office/powerpoint/2010/main" val="265725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507" y="614874"/>
            <a:ext cx="8911687" cy="1280890"/>
          </a:xfrm>
        </p:spPr>
        <p:txBody>
          <a:bodyPr/>
          <a:lstStyle/>
          <a:p>
            <a:r>
              <a:rPr lang="ru-RU" b="1" dirty="0" smtClean="0"/>
              <a:t>Стратегии адаптивного поведения: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4485" y="1727200"/>
            <a:ext cx="8915400" cy="3777622"/>
          </a:xfrm>
        </p:spPr>
        <p:txBody>
          <a:bodyPr>
            <a:noAutofit/>
          </a:bodyPr>
          <a:lstStyle/>
          <a:p>
            <a:r>
              <a:rPr lang="ru-RU" sz="2400" dirty="0"/>
              <a:t>А</a:t>
            </a:r>
            <a:r>
              <a:rPr lang="ru-RU" sz="2400" dirty="0" smtClean="0"/>
              <a:t>ктивное </a:t>
            </a:r>
            <a:r>
              <a:rPr lang="ru-RU" sz="2400" dirty="0"/>
              <a:t>изменение среды;</a:t>
            </a:r>
          </a:p>
          <a:p>
            <a:r>
              <a:rPr lang="ru-RU" sz="2400" dirty="0"/>
              <a:t>А</a:t>
            </a:r>
            <a:r>
              <a:rPr lang="ru-RU" sz="2400" dirty="0" smtClean="0"/>
              <a:t>ктивное </a:t>
            </a:r>
            <a:r>
              <a:rPr lang="ru-RU" sz="2400" dirty="0"/>
              <a:t>изменение себя;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ход </a:t>
            </a:r>
            <a:r>
              <a:rPr lang="ru-RU" sz="2400" dirty="0"/>
              <a:t>из среды и поиск новой;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ход </a:t>
            </a:r>
            <a:r>
              <a:rPr lang="ru-RU" sz="2400" dirty="0"/>
              <a:t>от контакта со средой и погружение во внутренний мир;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ассивная </a:t>
            </a:r>
            <a:r>
              <a:rPr lang="ru-RU" sz="2400" dirty="0"/>
              <a:t>репрезентация себя;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ассивное </a:t>
            </a:r>
            <a:r>
              <a:rPr lang="ru-RU" sz="2400" dirty="0"/>
              <a:t>подчинение условиям среды;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ассивное </a:t>
            </a:r>
            <a:r>
              <a:rPr lang="ru-RU" sz="2400" dirty="0"/>
              <a:t>выжидание внешних изменений;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ассивное </a:t>
            </a:r>
            <a:r>
              <a:rPr lang="ru-RU" sz="2400" dirty="0"/>
              <a:t>ожидание внутренних изменений.</a:t>
            </a:r>
          </a:p>
          <a:p>
            <a:pPr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219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798" y="337782"/>
            <a:ext cx="8911687" cy="1280890"/>
          </a:xfrm>
        </p:spPr>
        <p:txBody>
          <a:bodyPr/>
          <a:lstStyle/>
          <a:p>
            <a:r>
              <a:rPr lang="ru-RU" b="1" dirty="0" smtClean="0"/>
              <a:t>Основные трудности при попадание в новую образовательную среду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073" y="1893455"/>
            <a:ext cx="5116945" cy="3777622"/>
          </a:xfrm>
        </p:spPr>
        <p:txBody>
          <a:bodyPr>
            <a:noAutofit/>
          </a:bodyPr>
          <a:lstStyle/>
          <a:p>
            <a:r>
              <a:rPr lang="ru-RU" sz="2400" dirty="0"/>
              <a:t>заметно возросший объем учебной нагрузки;</a:t>
            </a:r>
          </a:p>
          <a:p>
            <a:r>
              <a:rPr lang="ru-RU" sz="2400" dirty="0"/>
              <a:t>сложность усвоения новых учебных дисциплин;</a:t>
            </a:r>
          </a:p>
          <a:p>
            <a:r>
              <a:rPr lang="ru-RU" sz="2400" dirty="0"/>
              <a:t>сложности в отношениях с товарищами по учебе;</a:t>
            </a:r>
          </a:p>
          <a:p>
            <a:r>
              <a:rPr lang="ru-RU" sz="2400" dirty="0"/>
              <a:t>выстраивание новой системы отношений с преподавателями.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71" y="1802425"/>
            <a:ext cx="6454429" cy="37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9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9834" y="1357746"/>
            <a:ext cx="7936529" cy="255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Возникшие «боли» по мнению студентов:</a:t>
            </a:r>
          </a:p>
          <a:p>
            <a:r>
              <a:rPr lang="ru-RU" sz="2400" dirty="0" smtClean="0"/>
              <a:t>преодоление </a:t>
            </a:r>
            <a:r>
              <a:rPr lang="ru-RU" sz="2400" dirty="0"/>
              <a:t>стресса перед первой сессией;</a:t>
            </a:r>
          </a:p>
          <a:p>
            <a:r>
              <a:rPr lang="ru-RU" sz="2400" dirty="0"/>
              <a:t>вхождение в новый коллектив;</a:t>
            </a:r>
          </a:p>
          <a:p>
            <a:r>
              <a:rPr lang="ru-RU" sz="2400" dirty="0"/>
              <a:t>сплочение учебной группы;</a:t>
            </a:r>
          </a:p>
          <a:p>
            <a:r>
              <a:rPr lang="ru-RU" sz="2400" dirty="0"/>
              <a:t>решение личностных проблем.</a:t>
            </a:r>
          </a:p>
          <a:p>
            <a:pPr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98" y="2503054"/>
            <a:ext cx="3747013" cy="2427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83" y="3916218"/>
            <a:ext cx="2360660" cy="28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6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925" y="661055"/>
            <a:ext cx="8911687" cy="1280890"/>
          </a:xfrm>
        </p:spPr>
        <p:txBody>
          <a:bodyPr/>
          <a:lstStyle/>
          <a:p>
            <a:r>
              <a:rPr lang="ru-RU" b="1" dirty="0" smtClean="0"/>
              <a:t>Формы адаптации студентов: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193" y="1941945"/>
            <a:ext cx="10997479" cy="377762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400" b="1" dirty="0"/>
              <a:t>формальная</a:t>
            </a:r>
            <a:r>
              <a:rPr lang="ru-RU" sz="2400" dirty="0"/>
              <a:t> – касается познавательно-информационного приспособления студентов к новому распорядку совей жизни, структуре вузовского обучения и его содержанию, требованиям, установленным учебным заведением, своим обязанностям. </a:t>
            </a:r>
          </a:p>
          <a:p>
            <a:pPr>
              <a:buFont typeface="+mj-lt"/>
              <a:buAutoNum type="arabicPeriod"/>
            </a:pPr>
            <a:r>
              <a:rPr lang="ru-RU" sz="2400" b="1" dirty="0" smtClean="0"/>
              <a:t>общественная</a:t>
            </a:r>
            <a:r>
              <a:rPr lang="ru-RU" sz="2400" dirty="0" smtClean="0"/>
              <a:t> </a:t>
            </a:r>
            <a:r>
              <a:rPr lang="ru-RU" sz="2400" dirty="0"/>
              <a:t>– процесс нахождения единомышленников, объединения в группы по интересам, взаимодействие установленных групп с остальными студентами. </a:t>
            </a:r>
          </a:p>
          <a:p>
            <a:pPr>
              <a:buFont typeface="+mj-lt"/>
              <a:buAutoNum type="arabicPeriod"/>
            </a:pPr>
            <a:r>
              <a:rPr lang="ru-RU" sz="2400" b="1" dirty="0" smtClean="0"/>
              <a:t>дидактическая</a:t>
            </a:r>
            <a:r>
              <a:rPr lang="ru-RU" sz="2400" dirty="0" smtClean="0"/>
              <a:t> </a:t>
            </a:r>
            <a:r>
              <a:rPr lang="ru-RU" sz="2400" dirty="0"/>
              <a:t>– касается передачи студентам знаний, выработке у них умений и навыков, позволяющих учащимся реализовать успешное и результативное освоение учебной программы вуза</a:t>
            </a:r>
          </a:p>
        </p:txBody>
      </p:sp>
    </p:spTree>
    <p:extLst>
      <p:ext uri="{BB962C8B-B14F-4D97-AF65-F5344CB8AC3E}">
        <p14:creationId xmlns:p14="http://schemas.microsoft.com/office/powerpoint/2010/main" val="153355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marL="857250" indent="-857250" algn="ctr">
              <a:buFont typeface="+mj-lt"/>
              <a:buAutoNum type="romanUcPeriod" startAt="4"/>
            </a:pPr>
            <a:r>
              <a:rPr lang="ru-RU" b="1" dirty="0" smtClean="0"/>
              <a:t>Конвенциональный </a:t>
            </a:r>
            <a:r>
              <a:rPr lang="ru-RU" b="1" dirty="0"/>
              <a:t>подход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72850" y="1905000"/>
            <a:ext cx="7894060" cy="4987586"/>
          </a:xfrm>
        </p:spPr>
        <p:txBody>
          <a:bodyPr>
            <a:normAutofit/>
          </a:bodyPr>
          <a:lstStyle/>
          <a:p>
            <a:pPr marL="0" indent="432000" algn="just">
              <a:buNone/>
            </a:pPr>
            <a:r>
              <a:rPr lang="ru-RU" sz="2400" b="1" dirty="0"/>
              <a:t>Конвенциональный подход – </a:t>
            </a:r>
            <a:r>
              <a:rPr lang="ru-RU" sz="2400" dirty="0"/>
              <a:t>это устоявшийся в западной культуре термин, используемый для описания идей или объяснений, которые принимаются в целом как верные общественностью или экспертами в какой-либо области</a:t>
            </a:r>
            <a:r>
              <a:rPr lang="ru-RU" sz="2400" dirty="0" smtClean="0"/>
              <a:t>.</a:t>
            </a:r>
          </a:p>
          <a:p>
            <a:pPr marL="0" indent="432000" algn="just">
              <a:buNone/>
            </a:pPr>
            <a:r>
              <a:rPr lang="ru-RU" sz="2400" dirty="0" smtClean="0"/>
              <a:t>В более простой форме – это </a:t>
            </a:r>
            <a:r>
              <a:rPr lang="ru-RU" sz="2400" b="1" dirty="0" smtClean="0"/>
              <a:t>процесс согласования</a:t>
            </a:r>
            <a:r>
              <a:rPr lang="ru-RU" sz="2400" dirty="0" smtClean="0"/>
              <a:t> целей, задач, норм и т.д.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18" y="1720273"/>
            <a:ext cx="5440218" cy="36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5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"/>
          <a:stretch/>
        </p:blipFill>
        <p:spPr>
          <a:xfrm>
            <a:off x="2309091" y="592523"/>
            <a:ext cx="8146473" cy="5549980"/>
          </a:xfrm>
        </p:spPr>
      </p:pic>
    </p:spTree>
    <p:extLst>
      <p:ext uri="{BB962C8B-B14F-4D97-AF65-F5344CB8AC3E}">
        <p14:creationId xmlns:p14="http://schemas.microsoft.com/office/powerpoint/2010/main" val="363456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182" y="642583"/>
            <a:ext cx="10344727" cy="1280890"/>
          </a:xfrm>
        </p:spPr>
        <p:txBody>
          <a:bodyPr/>
          <a:lstStyle/>
          <a:p>
            <a:r>
              <a:rPr lang="ru-RU" b="1" dirty="0" smtClean="0"/>
              <a:t>Процесс согласования целей, задач и т.д.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9" y="1365525"/>
            <a:ext cx="6982691" cy="5368362"/>
          </a:xfrm>
        </p:spPr>
      </p:pic>
    </p:spTree>
    <p:extLst>
      <p:ext uri="{BB962C8B-B14F-4D97-AF65-F5344CB8AC3E}">
        <p14:creationId xmlns:p14="http://schemas.microsoft.com/office/powerpoint/2010/main" val="298927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8" y="423362"/>
            <a:ext cx="8109527" cy="6061871"/>
          </a:xfrm>
        </p:spPr>
      </p:pic>
    </p:spTree>
    <p:extLst>
      <p:ext uri="{BB962C8B-B14F-4D97-AF65-F5344CB8AC3E}">
        <p14:creationId xmlns:p14="http://schemas.microsoft.com/office/powerpoint/2010/main" val="281328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945" y="624110"/>
            <a:ext cx="10252364" cy="1280890"/>
          </a:xfrm>
        </p:spPr>
        <p:txBody>
          <a:bodyPr>
            <a:normAutofit fontScale="90000"/>
          </a:bodyPr>
          <a:lstStyle/>
          <a:p>
            <a:pPr marL="857250" indent="-857250" algn="ctr">
              <a:buFont typeface="+mj-lt"/>
              <a:buAutoNum type="romanUcPeriod" startAt="5"/>
            </a:pPr>
            <a:r>
              <a:rPr lang="ru-RU" b="1" dirty="0"/>
              <a:t>Этапы адаптации людей с ОВЗ в условиях образовательной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962" y="1666349"/>
            <a:ext cx="11388437" cy="3777622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r>
              <a:rPr lang="ru-RU" altLang="ru-RU" sz="2200" b="1" dirty="0"/>
              <a:t>Компоненты социальной адаптации студентов с ОВЗ: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altLang="ru-RU" sz="2200" b="1" dirty="0"/>
              <a:t>Освоение физического пространства </a:t>
            </a:r>
            <a:r>
              <a:rPr lang="ru-RU" altLang="ru-RU" sz="2200" dirty="0"/>
              <a:t>высшего учебного заведения (пространственный компонент) - обеспечивается доступной средой;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altLang="ru-RU" sz="2200" b="1" dirty="0"/>
              <a:t>Вовлечение в образовательный процесс</a:t>
            </a:r>
            <a:r>
              <a:rPr lang="ru-RU" altLang="ru-RU" sz="2200" dirty="0"/>
              <a:t> вуза- (образовательный компонент) - обеспечивается </a:t>
            </a:r>
            <a:r>
              <a:rPr lang="ru-RU" altLang="ru-RU" sz="2200" dirty="0" err="1"/>
              <a:t>адаптированнными</a:t>
            </a:r>
            <a:r>
              <a:rPr lang="ru-RU" altLang="ru-RU" sz="2200" dirty="0"/>
              <a:t> образовательными программами;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altLang="ru-RU" sz="2200" b="1" dirty="0"/>
              <a:t>Социально-психологическая адаптация </a:t>
            </a:r>
            <a:r>
              <a:rPr lang="ru-RU" altLang="ru-RU" sz="2200" dirty="0"/>
              <a:t>к среде однокурсников, требованиям преподавательского состава высшего учебного </a:t>
            </a:r>
            <a:r>
              <a:rPr lang="ru-RU" altLang="ru-RU" sz="2200" dirty="0" smtClean="0"/>
              <a:t>заведения.</a:t>
            </a:r>
            <a:r>
              <a:rPr lang="ru-RU" altLang="ru-RU" sz="2200" dirty="0" smtClean="0">
                <a:solidFill>
                  <a:srgbClr val="303030"/>
                </a:solidFill>
                <a:latin typeface="Century Gothic (Заголовки)"/>
                <a:cs typeface="Times New Roman" panose="02020603050405020304" pitchFamily="18" charset="0"/>
              </a:rPr>
              <a:t> </a:t>
            </a:r>
            <a:endParaRPr lang="ru-RU" altLang="ru-RU" sz="2200" dirty="0">
              <a:solidFill>
                <a:srgbClr val="303030"/>
              </a:solidFill>
              <a:latin typeface="Century Gothic (Заголовки)"/>
              <a:cs typeface="Times New Roman" panose="02020603050405020304" pitchFamily="18" charset="0"/>
            </a:endParaRPr>
          </a:p>
          <a:p>
            <a:pPr marL="514350" algn="just">
              <a:lnSpc>
                <a:spcPct val="90000"/>
              </a:lnSpc>
              <a:spcBef>
                <a:spcPts val="600"/>
              </a:spcBef>
              <a:buClrTx/>
              <a:buNone/>
            </a:pPr>
            <a:r>
              <a:rPr lang="ru-RU" altLang="ru-RU" sz="22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99" y="4584123"/>
            <a:ext cx="3900101" cy="227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30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Структура лекции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3200" dirty="0" smtClean="0"/>
              <a:t>Введение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3200" dirty="0" smtClean="0"/>
              <a:t>Основные понятия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3200" dirty="0" smtClean="0"/>
              <a:t> Адаптация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3200" dirty="0" smtClean="0"/>
              <a:t> Конвенциональный подход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3200" dirty="0" smtClean="0"/>
              <a:t> Этапы </a:t>
            </a:r>
            <a:r>
              <a:rPr lang="ru-RU" sz="3200" dirty="0"/>
              <a:t>адаптации людей с ОВЗ в условиях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58474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709" y="2706255"/>
            <a:ext cx="11199812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34718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ctr">
              <a:buFont typeface="+mj-lt"/>
              <a:buAutoNum type="romanUcPeriod"/>
            </a:pPr>
            <a:r>
              <a:rPr lang="ru-RU" b="1" dirty="0" smtClean="0"/>
              <a:t>Введение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8949" y="1440873"/>
            <a:ext cx="9559637" cy="3777622"/>
          </a:xfrm>
        </p:spPr>
        <p:txBody>
          <a:bodyPr>
            <a:noAutofit/>
          </a:bodyPr>
          <a:lstStyle/>
          <a:p>
            <a:pPr marL="0" indent="432000">
              <a:buNone/>
            </a:pPr>
            <a:r>
              <a:rPr lang="ru-RU" sz="2000" dirty="0"/>
              <a:t>Переход обучающихся из </a:t>
            </a:r>
            <a:r>
              <a:rPr lang="ru-RU" sz="2000" dirty="0" smtClean="0"/>
              <a:t>общеобразовательной </a:t>
            </a:r>
            <a:r>
              <a:rPr lang="ru-RU" sz="2000" dirty="0"/>
              <a:t>школы в </a:t>
            </a:r>
            <a:r>
              <a:rPr lang="ru-RU" sz="2000" dirty="0" smtClean="0"/>
              <a:t>высшую </a:t>
            </a:r>
            <a:r>
              <a:rPr lang="ru-RU" sz="2000" dirty="0"/>
              <a:t>школу традиционно считался и считается одной из наиболее сложных и важных проблем, а период адаптации </a:t>
            </a:r>
            <a:r>
              <a:rPr lang="ru-RU" sz="2000" dirty="0" smtClean="0"/>
              <a:t>первокурсников </a:t>
            </a:r>
            <a:r>
              <a:rPr lang="ru-RU" sz="2000" dirty="0"/>
              <a:t>– одним из сложнейших периодов получения образования. </a:t>
            </a:r>
            <a:r>
              <a:rPr lang="ru-RU" sz="2000" dirty="0" smtClean="0"/>
              <a:t>Модульное </a:t>
            </a:r>
            <a:r>
              <a:rPr lang="ru-RU" sz="2000" dirty="0"/>
              <a:t>обучение, новый педагогический состав, </a:t>
            </a:r>
            <a:r>
              <a:rPr lang="ru-RU" sz="2000" dirty="0" smtClean="0"/>
              <a:t>усложнение и специфичность учебного </a:t>
            </a:r>
            <a:r>
              <a:rPr lang="ru-RU" sz="2000" dirty="0"/>
              <a:t>материала, более высокие требования к результатам образования – все это повышает тревожность, снижает работоспособность и вызывает состояние фрустрации у </a:t>
            </a:r>
            <a:r>
              <a:rPr lang="ru-RU" sz="2000" dirty="0" smtClean="0"/>
              <a:t>новоиспечённого первокурсника.</a:t>
            </a:r>
          </a:p>
          <a:p>
            <a:pPr marL="0" indent="432000">
              <a:buNone/>
            </a:pPr>
            <a:r>
              <a:rPr lang="ru-RU" sz="2000" dirty="0" smtClean="0"/>
              <a:t>Также </a:t>
            </a:r>
            <a:r>
              <a:rPr lang="ru-RU" sz="2000" dirty="0"/>
              <a:t>переход обучающихся на уровень </a:t>
            </a:r>
            <a:r>
              <a:rPr lang="ru-RU" sz="2000" dirty="0" smtClean="0"/>
              <a:t>высшего образования </a:t>
            </a:r>
            <a:r>
              <a:rPr lang="ru-RU" sz="2000" dirty="0"/>
              <a:t>совпадает по времени и с началом </a:t>
            </a:r>
            <a:r>
              <a:rPr lang="ru-RU" sz="2000" dirty="0" smtClean="0"/>
              <a:t>концепциальных и сознательных </a:t>
            </a:r>
            <a:r>
              <a:rPr lang="ru-RU" sz="2000" dirty="0"/>
              <a:t>изменений в их организме. Все это отражается на качестве образования </a:t>
            </a:r>
            <a:r>
              <a:rPr lang="ru-RU" sz="2000" dirty="0" smtClean="0"/>
              <a:t>студентов </a:t>
            </a:r>
            <a:r>
              <a:rPr lang="ru-RU" sz="2000" dirty="0"/>
              <a:t>(отличники вдруг начинают получать четверки и тройки, а троечники – становятся хорошистами</a:t>
            </a:r>
            <a:r>
              <a:rPr lang="ru-RU" sz="2000" dirty="0" smtClean="0"/>
              <a:t>)</a:t>
            </a:r>
          </a:p>
          <a:p>
            <a:pPr marL="0" indent="432000">
              <a:buNone/>
            </a:pPr>
            <a:r>
              <a:rPr lang="ru-RU" sz="2000" dirty="0"/>
              <a:t>Надо отметить, что проблема адаптации </a:t>
            </a:r>
            <a:r>
              <a:rPr lang="ru-RU" sz="2000" dirty="0" smtClean="0"/>
              <a:t>к новой образовательной среде в ранее указанном ключе очень </a:t>
            </a:r>
            <a:r>
              <a:rPr lang="ru-RU" sz="2000" dirty="0"/>
              <a:t>актуальна.</a:t>
            </a:r>
          </a:p>
        </p:txBody>
      </p:sp>
    </p:spTree>
    <p:extLst>
      <p:ext uri="{BB962C8B-B14F-4D97-AF65-F5344CB8AC3E}">
        <p14:creationId xmlns:p14="http://schemas.microsoft.com/office/powerpoint/2010/main" val="413556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ctr">
              <a:buFont typeface="+mj-lt"/>
              <a:buAutoNum type="romanUcPeriod" startAt="2"/>
            </a:pPr>
            <a:r>
              <a:rPr lang="ru-RU" b="1" dirty="0" smtClean="0"/>
              <a:t>Основные понятия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985818"/>
            <a:ext cx="8915400" cy="37776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Адаптация (с точки зрения биологии) </a:t>
            </a:r>
            <a:r>
              <a:rPr lang="ru-RU" sz="2400" dirty="0" smtClean="0"/>
              <a:t>- </a:t>
            </a:r>
            <a:r>
              <a:rPr lang="ru-RU" sz="2400" dirty="0"/>
              <a:t> перестройка психики индивида под воздействием объективных факторов окружающей среды, а также способность человека приспосабливаться к различным требованиям среды без ощущения внутреннего дискомфорта и без конфликта со средой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Адаптация (с точки зрения социал-психологии) </a:t>
            </a:r>
            <a:r>
              <a:rPr lang="ru-RU" sz="2400" dirty="0"/>
              <a:t>- это оптимизация взаимоотношений индивида и группы, установление целей их деятельности, ценностных ориентаций, усвоение индивидуальных требований и традиций группы, включение в ее ролевую структуру. </a:t>
            </a:r>
          </a:p>
        </p:txBody>
      </p:sp>
    </p:spTree>
    <p:extLst>
      <p:ext uri="{BB962C8B-B14F-4D97-AF65-F5344CB8AC3E}">
        <p14:creationId xmlns:p14="http://schemas.microsoft.com/office/powerpoint/2010/main" val="259406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9067" y="1653309"/>
            <a:ext cx="8915400" cy="3777622"/>
          </a:xfrm>
        </p:spPr>
        <p:txBody>
          <a:bodyPr>
            <a:noAutofit/>
          </a:bodyPr>
          <a:lstStyle/>
          <a:p>
            <a:r>
              <a:rPr lang="ru-RU" sz="2400" b="1" dirty="0"/>
              <a:t>Социализация</a:t>
            </a:r>
            <a:r>
              <a:rPr lang="ru-RU" sz="2400" dirty="0"/>
              <a:t> -  процесс интеграции индивида в социальную систему, вхождение в социальную среду через овладение её социальными нормами, правилами и ценностями, знаниями, навыками, позволяющими ему успешно функционировать в обществе</a:t>
            </a:r>
            <a:r>
              <a:rPr lang="ru-RU" sz="2400" dirty="0" smtClean="0"/>
              <a:t>.</a:t>
            </a:r>
          </a:p>
          <a:p>
            <a:r>
              <a:rPr lang="ru-RU" sz="2400" b="1" dirty="0"/>
              <a:t>Образовательная социализация </a:t>
            </a:r>
            <a:r>
              <a:rPr lang="ru-RU" sz="2400" dirty="0"/>
              <a:t>- </a:t>
            </a:r>
            <a:r>
              <a:rPr lang="ru-RU" sz="2400" dirty="0" smtClean="0"/>
              <a:t>изменение </a:t>
            </a:r>
            <a:r>
              <a:rPr lang="ru-RU" sz="2400" dirty="0"/>
              <a:t>(корректировка) личности индивида и его поведения в процессе профессионального образования, отражающаяся в самоидентификации индивида и его социальном положении.</a:t>
            </a:r>
          </a:p>
        </p:txBody>
      </p:sp>
    </p:spTree>
    <p:extLst>
      <p:ext uri="{BB962C8B-B14F-4D97-AF65-F5344CB8AC3E}">
        <p14:creationId xmlns:p14="http://schemas.microsoft.com/office/powerpoint/2010/main" val="283272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ctr">
              <a:buFont typeface="+mj-lt"/>
              <a:buAutoNum type="romanUcPeriod" startAt="3"/>
            </a:pPr>
            <a:r>
              <a:rPr lang="ru-RU" b="1" dirty="0" smtClean="0"/>
              <a:t>Адаптация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84048" y="1905000"/>
            <a:ext cx="6342352" cy="3777622"/>
          </a:xfrm>
        </p:spPr>
        <p:txBody>
          <a:bodyPr>
            <a:noAutofit/>
          </a:bodyPr>
          <a:lstStyle/>
          <a:p>
            <a:pPr marL="0" indent="432000">
              <a:buNone/>
            </a:pPr>
            <a:r>
              <a:rPr lang="ru-RU" sz="2400" dirty="0" smtClean="0"/>
              <a:t>С современной точки зрения наиболее точно процесс адаптации </a:t>
            </a:r>
            <a:r>
              <a:rPr lang="ru-RU" sz="2400" dirty="0"/>
              <a:t>описал австро-американский психоаналитик, психиатр и </a:t>
            </a:r>
            <a:r>
              <a:rPr lang="ru-RU" sz="2400" dirty="0" smtClean="0"/>
              <a:t>невролог - Гартман </a:t>
            </a:r>
            <a:r>
              <a:rPr lang="ru-RU" sz="2400" dirty="0" err="1" smtClean="0"/>
              <a:t>Гейц</a:t>
            </a:r>
            <a:r>
              <a:rPr lang="ru-RU" sz="2400" dirty="0" smtClean="0"/>
              <a:t>.</a:t>
            </a:r>
          </a:p>
          <a:p>
            <a:r>
              <a:rPr lang="ru-RU" sz="2400" b="1" dirty="0"/>
              <a:t>Адаптация</a:t>
            </a:r>
            <a:r>
              <a:rPr lang="ru-RU" sz="2400" dirty="0"/>
              <a:t>, согласно Г. </a:t>
            </a:r>
            <a:r>
              <a:rPr lang="ru-RU" sz="2400" dirty="0" smtClean="0"/>
              <a:t>Гартману, </a:t>
            </a:r>
            <a:r>
              <a:rPr lang="ru-RU" sz="2400" dirty="0"/>
              <a:t>включает процессы, </a:t>
            </a:r>
            <a:r>
              <a:rPr lang="ru-RU" sz="2400" dirty="0" smtClean="0"/>
              <a:t>связанные с </a:t>
            </a:r>
            <a:r>
              <a:rPr lang="ru-RU" sz="2400" dirty="0"/>
              <a:t>конфликтными ситуациями, а также и те процессы, которые входят </a:t>
            </a:r>
            <a:r>
              <a:rPr lang="ru-RU" sz="2400" dirty="0" smtClean="0"/>
              <a:t>в свободную </a:t>
            </a:r>
            <a:r>
              <a:rPr lang="ru-RU" sz="2400" dirty="0"/>
              <a:t>от конфликтов </a:t>
            </a:r>
            <a:r>
              <a:rPr lang="ru-RU" sz="2400" dirty="0" smtClean="0"/>
              <a:t>сферу.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6" y="2087418"/>
            <a:ext cx="3044103" cy="3718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72550" y="5991225"/>
            <a:ext cx="253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Гартман </a:t>
            </a:r>
            <a:r>
              <a:rPr lang="ru-RU" dirty="0" err="1" smtClean="0"/>
              <a:t>Гейц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7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0157" y="415636"/>
            <a:ext cx="10581843" cy="3777622"/>
          </a:xfrm>
        </p:spPr>
        <p:txBody>
          <a:bodyPr>
            <a:noAutofit/>
          </a:bodyPr>
          <a:lstStyle/>
          <a:p>
            <a:pPr marL="0" indent="432000">
              <a:buNone/>
            </a:pPr>
            <a:r>
              <a:rPr lang="ru-RU" sz="2400" dirty="0"/>
              <a:t>Современные психоаналитики выделяют два вида адаптации: </a:t>
            </a:r>
            <a:endParaRPr lang="ru-RU" sz="2400" dirty="0" smtClean="0"/>
          </a:p>
          <a:p>
            <a:pPr>
              <a:buFont typeface="+mj-lt"/>
              <a:buAutoNum type="arabicPeriod"/>
            </a:pPr>
            <a:r>
              <a:rPr lang="ru-RU" sz="2400" b="1" dirty="0" smtClean="0"/>
              <a:t>аллопластическая</a:t>
            </a:r>
            <a:r>
              <a:rPr lang="ru-RU" sz="2400" dirty="0" smtClean="0"/>
              <a:t> </a:t>
            </a:r>
            <a:r>
              <a:rPr lang="ru-RU" sz="2400" dirty="0"/>
              <a:t>адаптация, которая происходит в связи с изменениями во внешнем мире, эти изменения совершаются человеком для приведения его в соответствие со своими потребностями</a:t>
            </a:r>
            <a:r>
              <a:rPr lang="ru-RU" sz="2400" dirty="0" smtClean="0"/>
              <a:t>;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b="1" dirty="0" err="1" smtClean="0"/>
              <a:t>аутопластическая</a:t>
            </a:r>
            <a:r>
              <a:rPr lang="ru-RU" sz="2400" dirty="0" smtClean="0"/>
              <a:t> </a:t>
            </a:r>
            <a:r>
              <a:rPr lang="ru-RU" sz="2400" dirty="0"/>
              <a:t>адаптация, которая обеспечивается изменениями личности (ее структура, навыки, умения и т.д.), эти изменения помогают ей приспосабливаться к среде.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07" y="3739573"/>
            <a:ext cx="4989483" cy="311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0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285900"/>
            <a:ext cx="8346642" cy="4987586"/>
          </a:xfrm>
        </p:spPr>
        <p:txBody>
          <a:bodyPr>
            <a:normAutofit/>
          </a:bodyPr>
          <a:lstStyle/>
          <a:p>
            <a:pPr marL="0" indent="432000">
              <a:buNone/>
            </a:pPr>
            <a:r>
              <a:rPr lang="ru-RU" sz="2400" dirty="0" smtClean="0"/>
              <a:t>В период обучения в высшем учебном заведение у обучающихся активно развивается так называемая </a:t>
            </a:r>
            <a:r>
              <a:rPr lang="ru-RU" sz="2400" b="1" dirty="0" smtClean="0"/>
              <a:t>«Я – концепция»</a:t>
            </a:r>
            <a:r>
              <a:rPr lang="ru-RU" sz="2400" dirty="0" smtClean="0"/>
              <a:t>. </a:t>
            </a:r>
          </a:p>
          <a:p>
            <a:pPr marL="0" indent="432000">
              <a:buNone/>
            </a:pPr>
            <a:r>
              <a:rPr lang="ru-RU" sz="2400" dirty="0" smtClean="0"/>
              <a:t>Данный термин </a:t>
            </a:r>
            <a:r>
              <a:rPr lang="ru-RU" sz="2400" dirty="0"/>
              <a:t>был введён в конце </a:t>
            </a:r>
            <a:r>
              <a:rPr lang="ru-RU" sz="2400" dirty="0" smtClean="0"/>
              <a:t>Х</a:t>
            </a:r>
            <a:r>
              <a:rPr lang="en-US" sz="2400" dirty="0" smtClean="0"/>
              <a:t>I</a:t>
            </a:r>
            <a:r>
              <a:rPr lang="ru-RU" sz="2400" dirty="0" smtClean="0"/>
              <a:t>Х </a:t>
            </a:r>
            <a:r>
              <a:rPr lang="ru-RU" sz="2400" dirty="0"/>
              <a:t>века американским психологом и философом </a:t>
            </a:r>
            <a:r>
              <a:rPr lang="ru-RU" sz="2400" b="1" dirty="0"/>
              <a:t>У. Джеймсом.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432000">
              <a:buNone/>
            </a:pPr>
            <a:r>
              <a:rPr lang="ru-RU" sz="2400" b="1" dirty="0" smtClean="0"/>
              <a:t>«</a:t>
            </a:r>
            <a:r>
              <a:rPr lang="ru-RU" sz="2400" b="1" dirty="0"/>
              <a:t>Я – концепция» </a:t>
            </a:r>
            <a:r>
              <a:rPr lang="ru-RU" sz="2400" dirty="0"/>
              <a:t>- система представлений индивида о самом себе, осознаваемая, рефлексивная часть личности. Эти представления о себе самом в большей или меньшей степени осознаны и обладают относительной устойчивостью.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03" y="1469042"/>
            <a:ext cx="2633518" cy="3261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06467" y="4965988"/>
            <a:ext cx="253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/>
            <a:r>
              <a:rPr lang="ru-RU" b="1" dirty="0"/>
              <a:t>У. </a:t>
            </a:r>
            <a:r>
              <a:rPr lang="ru-RU" b="1" dirty="0" smtClean="0"/>
              <a:t>Джеймсом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0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340" y="785091"/>
            <a:ext cx="9565842" cy="37776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Адаптация в период обучения имеет характерные видимые закономерности, тесно связанные </a:t>
            </a:r>
            <a:r>
              <a:rPr lang="ru-RU" sz="2400" b="1" dirty="0" smtClean="0"/>
              <a:t>«Я – концепция»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6" b="8868"/>
          <a:stretch/>
        </p:blipFill>
        <p:spPr>
          <a:xfrm>
            <a:off x="810490" y="1995054"/>
            <a:ext cx="4029364" cy="3223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285" y="5273912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Группирование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/>
        </p:blipFill>
        <p:spPr>
          <a:xfrm>
            <a:off x="5279488" y="2198255"/>
            <a:ext cx="4030766" cy="2558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7642" y="4904580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Своеобразие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65" y="1999672"/>
            <a:ext cx="2573251" cy="2757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46305" y="4904600"/>
            <a:ext cx="2623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Статусная дифференцировка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96880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</TotalTime>
  <Words>865</Words>
  <Application>Microsoft Office PowerPoint</Application>
  <PresentationFormat>Широкоэкранный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Century Gothic (Заголовки)</vt:lpstr>
      <vt:lpstr>Times New Roman</vt:lpstr>
      <vt:lpstr>Wingdings 3</vt:lpstr>
      <vt:lpstr>Легкий дым</vt:lpstr>
      <vt:lpstr>Федеральное государственное бюджетное образовательное учреждение высшего образования "Поволжский государственный университет физической культуры, спорта и туризма"   Теоретические основы проблемы адаптации в образовательной деятельности</vt:lpstr>
      <vt:lpstr>Структура лекции</vt:lpstr>
      <vt:lpstr>Введение</vt:lpstr>
      <vt:lpstr>Основные понятия</vt:lpstr>
      <vt:lpstr>Презентация PowerPoint</vt:lpstr>
      <vt:lpstr>Адаптация</vt:lpstr>
      <vt:lpstr>Презентация PowerPoint</vt:lpstr>
      <vt:lpstr>Презентация PowerPoint</vt:lpstr>
      <vt:lpstr>Презентация PowerPoint</vt:lpstr>
      <vt:lpstr>Стадии адаптации в новой образовательной среде:</vt:lpstr>
      <vt:lpstr>Стратегии адаптивного поведения:</vt:lpstr>
      <vt:lpstr>Основные трудности при попадание в новую образовательную среду</vt:lpstr>
      <vt:lpstr>Презентация PowerPoint</vt:lpstr>
      <vt:lpstr>Формы адаптации студентов:</vt:lpstr>
      <vt:lpstr>Конвенциональный подход</vt:lpstr>
      <vt:lpstr>Презентация PowerPoint</vt:lpstr>
      <vt:lpstr>Процесс согласования целей, задач и т.д.</vt:lpstr>
      <vt:lpstr>Презентация PowerPoint</vt:lpstr>
      <vt:lpstr>Этапы адаптации людей с ОВЗ в условиях образовательной деятельности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"Поволжский государственный университет физической культуры, спорта и туризма"   Теоретические основы проблемы адаптации в образовательной деятельности</dc:title>
  <dc:creator>Александр Анатольеви</dc:creator>
  <cp:lastModifiedBy>User</cp:lastModifiedBy>
  <cp:revision>10</cp:revision>
  <dcterms:created xsi:type="dcterms:W3CDTF">2023-10-03T12:00:11Z</dcterms:created>
  <dcterms:modified xsi:type="dcterms:W3CDTF">2023-10-04T18:47:58Z</dcterms:modified>
</cp:coreProperties>
</file>